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65" r:id="rId3"/>
    <p:sldId id="267" r:id="rId4"/>
    <p:sldId id="268" r:id="rId5"/>
    <p:sldId id="269" r:id="rId6"/>
    <p:sldId id="270" r:id="rId7"/>
    <p:sldId id="256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71" r:id="rId16"/>
    <p:sldId id="272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6" r:id="rId25"/>
    <p:sldId id="287" r:id="rId26"/>
    <p:sldId id="288" r:id="rId27"/>
    <p:sldId id="282" r:id="rId28"/>
    <p:sldId id="284" r:id="rId29"/>
    <p:sldId id="285" r:id="rId30"/>
    <p:sldId id="289" r:id="rId31"/>
    <p:sldId id="273" r:id="rId32"/>
    <p:sldId id="274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3DD72-7496-B064-0110-782B37D5D31A}" v="4" dt="2020-02-06T12:29:15.911"/>
    <p1510:client id="{611ED688-2921-9136-2176-3D63CF05D73F}" v="29" dt="2020-02-06T16:56:13.579"/>
    <p1510:client id="{619A6993-0D27-0394-FB64-6BEC78D2920B}" v="12" dt="2020-02-06T18:33:07.804"/>
    <p1510:client id="{6A345129-233C-6310-F354-12F36684937E}" v="5" dt="2020-02-06T12:28:46.718"/>
    <p1510:client id="{818BE885-ED2D-430B-87EE-03D9C38901D0}" v="548" dt="2020-02-06T19:23:27.807"/>
    <p1510:client id="{9880BBA9-4133-DA0E-A6FE-63EF86C29273}" v="1" dt="2020-02-06T12:29:21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F3B3F-0C8F-49A8-9B67-587A5D6022DB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8C339-ECA4-44EA-9D49-F13EBCA44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70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8C339-ECA4-44EA-9D49-F13EBCA44CF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26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8C339-ECA4-44EA-9D49-F13EBCA44CF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50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8C339-ECA4-44EA-9D49-F13EBCA44CF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39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8C339-ECA4-44EA-9D49-F13EBCA44CF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12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BEE-067A-4733-9BD7-79347201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2B398-7239-483C-ADB7-2C833E1F6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A341B-0EBF-47C6-BA4B-6621438F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72C6D-B3FB-475E-AFC7-8D059A1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C163-39D0-4907-9DAD-5E323717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27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8023-A101-4FFD-ABAD-8F851C0D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5B86D-BCF1-4635-BF4B-BF30A82C5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808E8-EED6-4649-84D2-92EA69EA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34E42-E7C5-4093-85C9-EFAD5A2A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B5A3-969D-47DB-8F66-DFD0EA8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64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30415-9EFD-40C0-814E-9C634C259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15296-D968-4767-9E59-9909D9EF2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8611-8F20-4F13-B61B-E0448927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B3A9-CF5E-4500-8AA9-FDCCC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41D09-3909-4754-AF71-4AACFBA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92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B00C-5A73-4882-A81E-C1C71379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7BA4-21F9-46AB-8A6A-AA4724BC1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11F79-D8B1-4864-8847-6BE5ADED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BD884-BA4C-42E5-8ADE-EF8E4BDA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01D08-C40F-4FCD-A6CB-BFB27C0D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99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A5B2-995F-4B47-8FEC-07E9F61B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3D111-E4A0-4151-9CFB-29B81DA7F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8359-9760-4ED8-B395-DC7E8417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7193-2A53-4D5B-9BF5-F848396B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DA55-EDC0-4C16-862B-3E0A00E1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4FBA-AA00-468D-A96E-300F3ED3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43F3-B760-446B-8E70-E7EC308D5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52E6B-D981-4CB6-90DF-5B8AE9F2D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FE7C7-F084-449D-AC9F-03D01938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5F64F-2CDE-48C9-8A0B-319CA831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D29D5-AF27-4744-A79F-2DC31622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52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DB9E-BE4B-49C3-80C3-07EEAC7F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AAB84-19D3-4B92-8445-76341DE78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0FED-BEA5-4626-A997-1F2642BE6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596D8-D0D1-4B30-BCAF-DDA0C0F7F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6F757-59F2-4478-827F-B09F6FB8A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BD5C4-753B-4F8E-B02A-E8F833B22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6667A0-684D-4766-9AE3-B7B36056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66F38-E263-40E4-B5E9-A74322AC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7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D3E1-ECF0-4061-925D-892F452C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0485A-637F-4E20-B5C5-EB24FC8E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BC7AA-31BE-40F0-A28F-1B795E2D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399A3-14C6-46BA-A20B-FC9629F4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6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C91C-5B26-4257-A485-AFA9E713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57E85-2DC1-4AA6-A81B-F607DB1D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1EF5-0B9B-4962-8BFB-DF366D31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57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BC87-7CC1-4B08-AA8F-53A7EEEB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8E09-E4E5-4872-892B-5E020E9B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3B2C6-7770-46D0-817A-25C4F2DB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E1F18-FEB5-4EBE-83E0-CF4B44F1D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3EFBF-D151-462A-9EDE-A1019297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97F9-9468-4411-B67D-9BCBC52F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86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A8DE-5A7C-4407-8D38-2314FF56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D67FA-6D45-44E4-8367-DEC1AE480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1F4E5-EB8F-4DBB-A32D-57E238849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EC478-E191-4196-832B-0B58C145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8874-436A-4DB3-86FA-F7C6862F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251A-316E-4E50-AC96-5C739D70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3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C565-B7BD-4082-B41B-0410F901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1165-113B-4AAA-80C0-267B54C3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3E7E-5CF5-414B-8E17-5BEAE0B05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7055B-7684-4E8B-8C56-615F021A6B2A}" type="datetimeFigureOut">
              <a:rPr lang="en-IN" smtClean="0"/>
              <a:t>06-02-2020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1D344-D614-4AC0-B66F-C4E538811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5CAAB-2223-44DD-A738-8C95D8D28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A020D-E5C0-499C-B66B-E94D4BE4F3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12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94B65-F864-440B-88B2-88E0909F5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GB" sz="54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Introduction to Neural Networks</a:t>
            </a:r>
            <a:endParaRPr lang="en-GB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9C7EA-742C-460A-B250-BF00C7761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endParaRPr lang="en-GB" sz="2000">
              <a:solidFill>
                <a:schemeClr val="accent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88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48203-DC12-4FD7-B30F-0DC9FFF5A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SIGMOID FUNCTION</a:t>
            </a:r>
            <a:endParaRPr lang="en-IN" sz="480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D3605AB-A54F-4880-B42B-E01B8ED3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" y="975392"/>
            <a:ext cx="6553545" cy="49151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59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03CD1-798A-41E3-959C-8BF882288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LOGISITIC APPROACH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F3D0C-8D0F-4ADF-9A37-2E0A62ED2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8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Model fits the data and takes care of any outliers encounter</a:t>
            </a:r>
            <a:endParaRPr lang="en-IN" sz="200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38639-F7F1-4D89-98DF-42C20BC16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" y="497342"/>
            <a:ext cx="6553545" cy="5871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1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6901E-D15F-48B0-A995-7B3F3B38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COMPUTATIONAL GRAPH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3334-1348-4C9B-9FB7-33FDE878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7E6E6"/>
                </a:solidFill>
              </a:rPr>
              <a:t>(LOGISTIC REGRESSSION ARCHITECTURE)</a:t>
            </a:r>
            <a:endParaRPr lang="en-IN">
              <a:solidFill>
                <a:srgbClr val="E7E6E6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01D4EA-CE2A-4047-A4EE-0C18A695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19" y="643464"/>
            <a:ext cx="10079931" cy="32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DE217-7685-4840-8433-2FB28CB53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C2100B4-A843-4E76-B6C8-3A4995E09D5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𝒚𝒍𝒐𝒈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 metric to evaluate the accuracy of the logistic regression model.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minimize the loss generated from the function.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Based on the predicted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can penalize the weights such that we can minimize the loss generated by a method called back propagation.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C2100B4-A843-4E76-B6C8-3A4995E09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32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75873-61C9-4507-8183-B71F0C20D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1120285"/>
            <a:ext cx="3348227" cy="2809875"/>
          </a:xfrm>
        </p:spPr>
        <p:txBody>
          <a:bodyPr anchor="b">
            <a:normAutofit/>
          </a:bodyPr>
          <a:lstStyle/>
          <a:p>
            <a:pPr algn="l"/>
            <a:r>
              <a:rPr lang="en-US" sz="3700">
                <a:solidFill>
                  <a:schemeClr val="bg1">
                    <a:lumMod val="85000"/>
                    <a:lumOff val="15000"/>
                  </a:schemeClr>
                </a:solidFill>
              </a:rPr>
              <a:t>LOGISTIC REGRESSION WITH A NEURAL NETWORK MINDSET</a:t>
            </a:r>
            <a:endParaRPr lang="en-IN" sz="37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0099F07D-8D29-4F41-B5B3-B6E735C1E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65" y="1952280"/>
            <a:ext cx="6089568" cy="29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40B9-7FC1-4B72-8A06-22AD80C3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DL vs ML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6DCD6-D633-4A97-B5FA-5821356C8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" r="3" b="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8442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F42E1-F332-4FE1-987C-5D42C3B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Architecture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NN</a:t>
            </a:r>
          </a:p>
        </p:txBody>
      </p:sp>
      <p:pic>
        <p:nvPicPr>
          <p:cNvPr id="6" name="Picture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937E8AC-90A4-4D25-B134-DA0D1FBCE0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1" b="-2"/>
          <a:stretch/>
        </p:blipFill>
        <p:spPr>
          <a:xfrm>
            <a:off x="4038600" y="1262467"/>
            <a:ext cx="7188199" cy="43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E945D77-9205-4661-9ED8-8BE9CC3F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-100" r="5065" b="-102"/>
          <a:stretch/>
        </p:blipFill>
        <p:spPr>
          <a:xfrm>
            <a:off x="1120477" y="1131090"/>
            <a:ext cx="9951041" cy="45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94B42-BE3E-4C6F-B500-585F29A6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Sigmoid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Activation Function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2E6FD0-4BE9-48C1-82A3-08E5072C0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r="3016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E7F93-9E87-4B77-95A6-84FBC730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Tanh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Activation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FBA2E5E-D980-4D9B-8E8C-EE17D981E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" r="3725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4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C18B47EC-880C-488C-A09F-1082C7675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0"/>
            <a:ext cx="121928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44BF5144-F7BD-4540-9CFD-700A8426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B43BB-995C-4A8B-83A3-6F1F8EA7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Hierarchy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DA2FF-4FF2-49C6-8FCF-AEEEE130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19" y="743821"/>
            <a:ext cx="5466014" cy="5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A794-71DF-4258-920E-8FB99E07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424DAC3-F048-4213-8802-4ED8C1EE8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Sigmoid vs Tanh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E471DF6-4E27-4028-92AF-78A678FE5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"/>
          <a:stretch/>
        </p:blipFill>
        <p:spPr>
          <a:xfrm>
            <a:off x="5297763" y="948522"/>
            <a:ext cx="6250769" cy="48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3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19E51-ABC3-4137-AE91-A9017F66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ReLU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Activation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FFB956D-DCE7-45F0-AFFB-264FDCAEC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" b="1380"/>
          <a:stretch/>
        </p:blipFill>
        <p:spPr>
          <a:xfrm>
            <a:off x="976251" y="713585"/>
            <a:ext cx="7163222" cy="54308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20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01D4EA-CE2A-4047-A4EE-0C18A695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5" y="468977"/>
            <a:ext cx="10889432" cy="3539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6901E-D15F-48B0-A995-7B3F3B38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404040"/>
                </a:solidFill>
              </a:rPr>
              <a:t>COMPUTATIONAL GRAPH</a:t>
            </a:r>
            <a:endParaRPr lang="en-IN" sz="4000">
              <a:solidFill>
                <a:srgbClr val="40404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3334-1348-4C9B-9FB7-33FDE878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(LOGISTIC REGRESSSION ARCHITECTURE)</a:t>
            </a:r>
            <a:endParaRPr lang="en-IN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1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16FD-3762-4CC7-BA42-FF7B4E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icture containing building, window, drawing&#10;&#10;Description automatically generated">
            <a:extLst>
              <a:ext uri="{FF2B5EF4-FFF2-40B4-BE49-F238E27FC236}">
                <a16:creationId xmlns:a16="http://schemas.microsoft.com/office/drawing/2014/main" id="{5B263AAE-78E3-458D-BC90-011899BD0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6" y="1027906"/>
            <a:ext cx="9147607" cy="4487069"/>
          </a:xfrm>
        </p:spPr>
      </p:pic>
    </p:spTree>
    <p:extLst>
      <p:ext uri="{BB962C8B-B14F-4D97-AF65-F5344CB8AC3E}">
        <p14:creationId xmlns:p14="http://schemas.microsoft.com/office/powerpoint/2010/main" val="97941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73158-CF85-48B2-8E50-AA7EF7CE2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9BCA34-0F56-49D5-B320-31863C031EBC}"/>
              </a:ext>
            </a:extLst>
          </p:cNvPr>
          <p:cNvSpPr/>
          <p:nvPr/>
        </p:nvSpPr>
        <p:spPr>
          <a:xfrm>
            <a:off x="2124075" y="466725"/>
            <a:ext cx="790575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8231F-5C34-4810-A9FF-1F81751F9227}"/>
              </a:ext>
            </a:extLst>
          </p:cNvPr>
          <p:cNvSpPr/>
          <p:nvPr/>
        </p:nvSpPr>
        <p:spPr>
          <a:xfrm>
            <a:off x="1974817" y="5719233"/>
            <a:ext cx="790575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75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uter, table, phone, blue&#10;&#10;Description automatically generated">
            <a:extLst>
              <a:ext uri="{FF2B5EF4-FFF2-40B4-BE49-F238E27FC236}">
                <a16:creationId xmlns:a16="http://schemas.microsoft.com/office/drawing/2014/main" id="{4B7ECCEF-DB5A-4AD1-BBAB-2224B2C26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4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0F4CFC-F211-4AA6-84B3-C3765389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58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DE217-7685-4840-8433-2FB28CB53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C2100B4-A843-4E76-B6C8-3A4995E09D5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𝒚𝒍𝒐𝒈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 metric to evaluate the accuracy of the logistic regression model.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minimize the loss generated from the function.</a:t>
                </a:r>
              </a:p>
              <a:p>
                <a:pPr indent="-2286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Based on the predicted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can penalize the weights such that we can minimize the loss generated by a method called back propagation.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C2100B4-A843-4E76-B6C8-3A4995E09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1433" r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201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B5889-1055-44AD-ABE5-D35ED389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75D0A-D5B9-46AC-A67B-5062E110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36751"/>
            <a:ext cx="10905066" cy="42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833228-A8FB-40DE-89A8-E8FCA79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404040"/>
                </a:solidFill>
              </a:rPr>
              <a:t>Gradient Descent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7C4918A7-1B85-4C1C-AD3C-31238FDCE3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14510"/>
            <a:ext cx="5291667" cy="3048000"/>
          </a:xfrm>
          <a:prstGeom prst="rect">
            <a:avLst/>
          </a:prstGeo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6998B8B5-8E43-44F5-906D-2BE490DE9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8" y="1197384"/>
            <a:ext cx="5316388" cy="20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81916-E33F-4953-A1BD-DBC9B4AAF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6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53C6D-0ACD-4E3F-A30D-EE82BAE8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α learning rate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2D8B2B8-57A9-41A8-B1D6-43B6FD077E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952694C-2C2E-4BE5-AA30-77CE5E3960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0C5E1-F105-4E86-BE13-9E7604E3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11"/>
          <a:stretch/>
        </p:blipFill>
        <p:spPr>
          <a:xfrm>
            <a:off x="1589147" y="1123527"/>
            <a:ext cx="901370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1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613E7644-F369-4B27-A9A7-1A7D001AC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>
          <a:xfrm>
            <a:off x="1589172" y="1123527"/>
            <a:ext cx="90136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43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23285-E890-43C2-805F-C04246490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>
          <a:xfrm>
            <a:off x="1589172" y="1123527"/>
            <a:ext cx="90136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9C210-9706-4798-A2AF-4DCFB264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AF12DB-FD30-4A1D-BA48-385495E6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5" r="2" b="232"/>
          <a:stretch/>
        </p:blipFill>
        <p:spPr>
          <a:xfrm>
            <a:off x="1281684" y="1131887"/>
            <a:ext cx="9628632" cy="39846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153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97EE4-822E-41C1-9E4A-639CA99D4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-359"/>
          <a:stretch/>
        </p:blipFill>
        <p:spPr>
          <a:xfrm>
            <a:off x="783959" y="643467"/>
            <a:ext cx="1062408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9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F2EC4-D13E-4655-91ED-3FAA2156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>
              <a:solidFill>
                <a:srgbClr val="303030"/>
              </a:solidFill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48C7062-B9DC-438F-827B-4D4FD6281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0" t="-327" r="-312" b="329"/>
          <a:stretch/>
        </p:blipFill>
        <p:spPr>
          <a:xfrm>
            <a:off x="1696568" y="601315"/>
            <a:ext cx="8798863" cy="43501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0217A-BA5D-4D6C-BBD3-B1ADA83C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601315"/>
            <a:ext cx="4008101" cy="4384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769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8D78F-E02E-42FB-A8E2-6385DFF5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BINARY CLASSIFICATION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E664F89-DC28-4A2D-AADE-8CA696C38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1" y="1941720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Refers to the process of classifying data objects into two subsets </a:t>
            </a:r>
            <a:r>
              <a:rPr lang="en-US"/>
              <a:t>based </a:t>
            </a:r>
            <a:r>
              <a:rPr lang="en-US" dirty="0"/>
              <a:t>on certain parameters or classification rules.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u="sng" dirty="0"/>
              <a:t>It is a type of supervised learning.</a:t>
            </a:r>
            <a:endParaRPr lang="en-US" u="sng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Types of binary classifiers:</a:t>
            </a:r>
            <a:endParaRPr lang="en-US">
              <a:cs typeface="Calibri"/>
            </a:endParaRPr>
          </a:p>
          <a:p>
            <a:pPr marL="685800" indent="-457200" algn="l">
              <a:buAutoNum type="arabicPeriod"/>
            </a:pPr>
            <a:r>
              <a:rPr lang="en-US" dirty="0"/>
              <a:t>Decision Trees</a:t>
            </a:r>
            <a:endParaRPr lang="en-US">
              <a:cs typeface="Calibri"/>
            </a:endParaRPr>
          </a:p>
          <a:p>
            <a:pPr marL="685800" indent="-457200" algn="l">
              <a:buFont typeface="Arial" panose="020B0604020202020204" pitchFamily="34" charset="0"/>
              <a:buAutoNum type="arabicPeriod"/>
            </a:pPr>
            <a:r>
              <a:rPr lang="en-US" dirty="0"/>
              <a:t>Random Forests</a:t>
            </a:r>
            <a:endParaRPr lang="en-US">
              <a:cs typeface="Calibri"/>
            </a:endParaRPr>
          </a:p>
          <a:p>
            <a:pPr marL="685800" indent="-457200" algn="l">
              <a:buFont typeface="Arial" panose="020B0604020202020204" pitchFamily="34" charset="0"/>
              <a:buAutoNum type="arabicPeriod"/>
            </a:pPr>
            <a:r>
              <a:rPr lang="en-US" dirty="0"/>
              <a:t>Logistic Regression</a:t>
            </a:r>
            <a:endParaRPr lang="en-US">
              <a:cs typeface="Calibri"/>
            </a:endParaRPr>
          </a:p>
          <a:p>
            <a:pPr marL="685800" indent="-457200" algn="l">
              <a:buFont typeface="Arial" panose="020B0604020202020204" pitchFamily="34" charset="0"/>
              <a:buAutoNum type="arabicPeriod"/>
            </a:pPr>
            <a:r>
              <a:rPr lang="en-US" dirty="0"/>
              <a:t>Neural Networks</a:t>
            </a:r>
            <a:endParaRPr lang="en-US">
              <a:cs typeface="Calibri"/>
            </a:endParaRPr>
          </a:p>
          <a:p>
            <a:pPr marL="685800" indent="-457200" algn="l">
              <a:buFont typeface="Arial" panose="020B0604020202020204" pitchFamily="34" charset="0"/>
              <a:buAutoNum type="arabicPeriod"/>
            </a:pPr>
            <a:r>
              <a:rPr lang="en-US" dirty="0"/>
              <a:t>Bayesian Networks</a:t>
            </a:r>
            <a:endParaRPr lang="en-US">
              <a:cs typeface="Calibri"/>
            </a:endParaRPr>
          </a:p>
          <a:p>
            <a:pPr marL="685800" indent="-457200" algn="l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685800" indent="-457200" algn="l">
              <a:buAutoNum type="arabicPeriod"/>
            </a:pPr>
            <a:endParaRPr lang="en-US" dirty="0"/>
          </a:p>
          <a:p>
            <a:pPr marL="685800" indent="-457200" algn="l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B7228-460D-4BCA-B7A8-4ACF36EF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LOGISTIC REGRESSION</a:t>
            </a:r>
            <a:endParaRPr lang="en-IN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44DC-BD11-45CD-BED8-AF411A6D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Divides the data into 2 groups – ‘0/Fail’ OR ‘1/Pass’</a:t>
            </a:r>
          </a:p>
          <a:p>
            <a:pPr marL="0" indent="0">
              <a:buNone/>
            </a:pPr>
            <a:r>
              <a:rPr lang="en-IN" sz="2400"/>
              <a:t>Applications of such a classifier is found in: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/>
              <a:t>Disease Prediction ( Ill or not)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/>
              <a:t>Email Filtering (Spam or Not)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/>
              <a:t>Image Classifier (Dog (1) or Not (0))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6154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EFE04-CEA9-45F5-B9B9-16982A218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NAÏVE APPROACH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01EDE-690C-4F6D-8C02-E11ED119D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8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naïve approach would be fitting a straight curve on the data.</a:t>
            </a:r>
            <a:endParaRPr lang="en-IN" sz="200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40B7BAF-6F93-41EB-ABFC-B54BBF74D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" y="921966"/>
            <a:ext cx="6553545" cy="50220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6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Widescreen</PresentationFormat>
  <Paragraphs>52</Paragraphs>
  <Slides>33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Introduction to Neural Networks</vt:lpstr>
      <vt:lpstr>Hierarchy</vt:lpstr>
      <vt:lpstr>PowerPoint Presentation</vt:lpstr>
      <vt:lpstr>PowerPoint Presentation</vt:lpstr>
      <vt:lpstr>PowerPoint Presentation</vt:lpstr>
      <vt:lpstr>PowerPoint Presentation</vt:lpstr>
      <vt:lpstr>BINARY CLASSIFICATION</vt:lpstr>
      <vt:lpstr>LOGISTIC REGRESSION</vt:lpstr>
      <vt:lpstr>NAÏVE APPROACH</vt:lpstr>
      <vt:lpstr>SIGMOID FUNCTION</vt:lpstr>
      <vt:lpstr>LOGISITIC APPROACH</vt:lpstr>
      <vt:lpstr>COMPUTATIONAL GRAPH</vt:lpstr>
      <vt:lpstr>LOSS FUNCTION</vt:lpstr>
      <vt:lpstr>LOGISTIC REGRESSION WITH A NEURAL NETWORK MINDSET</vt:lpstr>
      <vt:lpstr>DL vs ML</vt:lpstr>
      <vt:lpstr>Basic Architecture of NN</vt:lpstr>
      <vt:lpstr>PowerPoint Presentation</vt:lpstr>
      <vt:lpstr>Sigmoid Activation Function</vt:lpstr>
      <vt:lpstr>Tanh Activation Function</vt:lpstr>
      <vt:lpstr>PowerPoint Presentation</vt:lpstr>
      <vt:lpstr>ReLU Activation Function</vt:lpstr>
      <vt:lpstr>COMPUTATIONAL GRAPH</vt:lpstr>
      <vt:lpstr>PowerPoint Presentation</vt:lpstr>
      <vt:lpstr>PowerPoint Presentation</vt:lpstr>
      <vt:lpstr>PowerPoint Presentation</vt:lpstr>
      <vt:lpstr>PowerPoint Presentation</vt:lpstr>
      <vt:lpstr>LOSS FUNCTION</vt:lpstr>
      <vt:lpstr>Gradient Descent</vt:lpstr>
      <vt:lpstr>Gradient Descent</vt:lpstr>
      <vt:lpstr>α learning rate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Neural Networks</dc:title>
  <dc:creator>Soham Tiwari</dc:creator>
  <cp:lastModifiedBy>SOHAM DINESH TIWARI-180905360</cp:lastModifiedBy>
  <cp:revision>1</cp:revision>
  <dcterms:created xsi:type="dcterms:W3CDTF">2020-02-06T19:24:25Z</dcterms:created>
  <dcterms:modified xsi:type="dcterms:W3CDTF">2020-02-06T19:25:22Z</dcterms:modified>
</cp:coreProperties>
</file>